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h/7QMXSH6WczFy9iEDF4Pe7kVn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customschemas.google.com/relationships/presentationmetadata" Target="metadata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07" name="Google Shape;10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4" name="Google Shape;124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1" name="Google Shape;131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6" name="Google Shape;13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2" name="Google Shape;14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7" name="Google Shape;14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3" name="Google Shape;15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9" name="Google Shape;15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5" name="Google Shape;16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h351f6574a8b86896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h351f6574a8b86896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h351f6574a8b86896_0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h351f6574a8b86896_0_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h351f6574a8b86896_0_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2" name="Google Shape;192;h351f6574a8b86896_0_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h351f6574a8b86896_0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h351f6574a8b86896_0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0" name="Google Shape;200;h351f6574a8b86896_0_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18"/>
          <p:cNvPicPr preferRelativeResize="0"/>
          <p:nvPr/>
        </p:nvPicPr>
        <p:blipFill rotWithShape="1">
          <a:blip r:embed="rId2">
            <a:alphaModFix/>
          </a:blip>
          <a:srcRect b="47037" l="0" r="0" t="22648"/>
          <a:stretch/>
        </p:blipFill>
        <p:spPr>
          <a:xfrm>
            <a:off x="4943" y="-16292"/>
            <a:ext cx="12205255" cy="22200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Google Shape;17;p18"/>
          <p:cNvGrpSpPr/>
          <p:nvPr/>
        </p:nvGrpSpPr>
        <p:grpSpPr>
          <a:xfrm>
            <a:off x="0" y="3"/>
            <a:ext cx="899584" cy="6858001"/>
            <a:chOff x="0" y="0"/>
            <a:chExt cx="1349376" cy="10287001"/>
          </a:xfrm>
        </p:grpSpPr>
        <p:sp>
          <p:nvSpPr>
            <p:cNvPr id="18" name="Google Shape;18;p18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"/>
                <a:buFont typeface="Calibri"/>
                <a:buNone/>
              </a:pPr>
              <a:r>
                <a:t/>
              </a:r>
              <a:endParaRPr b="0" i="0" sz="54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18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"/>
                <a:buFont typeface="Calibri"/>
                <a:buNone/>
              </a:pPr>
              <a:r>
                <a:t/>
              </a:r>
              <a:endParaRPr b="0" i="0" sz="54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0" name="Google Shape;2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32246" y="6029231"/>
            <a:ext cx="2570085" cy="56589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" name="Google Shape;21;p18"/>
          <p:cNvCxnSpPr/>
          <p:nvPr/>
        </p:nvCxnSpPr>
        <p:spPr>
          <a:xfrm flipH="1">
            <a:off x="1452082" y="6383474"/>
            <a:ext cx="7323623" cy="20024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"/>
            <a:headEnd len="sm" w="sm" type="none"/>
            <a:tailEnd len="sm" w="sm" type="none"/>
          </a:ln>
        </p:spPr>
      </p:cxnSp>
      <p:sp>
        <p:nvSpPr>
          <p:cNvPr id="22" name="Google Shape;22;p18"/>
          <p:cNvSpPr txBox="1"/>
          <p:nvPr>
            <p:ph type="ctrTitle"/>
          </p:nvPr>
        </p:nvSpPr>
        <p:spPr>
          <a:xfrm>
            <a:off x="1452079" y="3443460"/>
            <a:ext cx="9768416" cy="59397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  <a:defRPr b="1" sz="4320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" type="subTitle"/>
          </p:nvPr>
        </p:nvSpPr>
        <p:spPr>
          <a:xfrm>
            <a:off x="1452079" y="4229521"/>
            <a:ext cx="9768416" cy="8997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None/>
              <a:defRPr sz="3240">
                <a:solidFill>
                  <a:srgbClr val="F8AC00"/>
                </a:solidFill>
              </a:defRPr>
            </a:lvl1pPr>
            <a:lvl2pPr lvl="1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080"/>
              <a:buNone/>
              <a:defRPr sz="1620"/>
            </a:lvl3pPr>
            <a:lvl4pPr lvl="3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  <a:defRPr sz="1440"/>
            </a:lvl4pPr>
            <a:lvl5pPr lvl="4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  <a:defRPr sz="1440"/>
            </a:lvl5pPr>
            <a:lvl6pPr lvl="5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440"/>
            </a:lvl6pPr>
            <a:lvl7pPr lvl="6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440"/>
            </a:lvl7pPr>
            <a:lvl8pPr lvl="7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440"/>
            </a:lvl8pPr>
            <a:lvl9pPr lvl="8" algn="ctr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440"/>
            </a:lvl9pPr>
          </a:lstStyle>
          <a:p/>
        </p:txBody>
      </p:sp>
      <p:sp>
        <p:nvSpPr>
          <p:cNvPr id="24" name="Google Shape;24;p18"/>
          <p:cNvSpPr txBox="1"/>
          <p:nvPr>
            <p:ph idx="2" type="body"/>
          </p:nvPr>
        </p:nvSpPr>
        <p:spPr>
          <a:xfrm>
            <a:off x="1452082" y="5126641"/>
            <a:ext cx="5219700" cy="2936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0B1944"/>
              </a:buClr>
              <a:buSzPts val="1300"/>
              <a:buNone/>
              <a:defRPr b="1" sz="156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18"/>
          <p:cNvSpPr txBox="1"/>
          <p:nvPr>
            <p:ph idx="3" type="body"/>
          </p:nvPr>
        </p:nvSpPr>
        <p:spPr>
          <a:xfrm>
            <a:off x="1452082" y="5422095"/>
            <a:ext cx="5219700" cy="2936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0B1944"/>
              </a:buClr>
              <a:buSzPts val="1300"/>
              <a:buNone/>
              <a:defRPr b="0" sz="1560">
                <a:solidFill>
                  <a:srgbClr val="0B19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8"/>
          <p:cNvSpPr txBox="1"/>
          <p:nvPr>
            <p:ph idx="4" type="body"/>
          </p:nvPr>
        </p:nvSpPr>
        <p:spPr>
          <a:xfrm>
            <a:off x="1452082" y="2906146"/>
            <a:ext cx="5219700" cy="1736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444444"/>
              </a:buClr>
              <a:buSzPts val="1000"/>
              <a:buNone/>
              <a:defRPr b="0" sz="1200">
                <a:solidFill>
                  <a:srgbClr val="444444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920"/>
              <a:buNone/>
              <a:defRPr/>
            </a:lvl2pPr>
            <a:lvl3pPr indent="-2286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3pPr>
            <a:lvl4pPr indent="-22860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4pPr>
            <a:lvl5pPr indent="-22860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44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1_Title and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/>
          <p:nvPr>
            <p:ph type="title"/>
          </p:nvPr>
        </p:nvSpPr>
        <p:spPr>
          <a:xfrm>
            <a:off x="1452082" y="1"/>
            <a:ext cx="10152545" cy="13968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  <a:defRPr b="1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" type="body"/>
          </p:nvPr>
        </p:nvSpPr>
        <p:spPr>
          <a:xfrm>
            <a:off x="1452082" y="1825626"/>
            <a:ext cx="10152545" cy="3774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0050" lvl="0" marL="45720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  <a:defRPr sz="3240">
                <a:solidFill>
                  <a:srgbClr val="444444"/>
                </a:solidFill>
              </a:defRPr>
            </a:lvl1pPr>
            <a:lvl2pPr indent="-350520" lvl="1" marL="914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F8AC00"/>
              </a:buClr>
              <a:buSzPts val="1920"/>
              <a:buFont typeface="Noto Sans Symbols"/>
              <a:buChar char="▪"/>
              <a:defRPr sz="2880">
                <a:solidFill>
                  <a:srgbClr val="444444"/>
                </a:solidFill>
              </a:defRPr>
            </a:lvl2pPr>
            <a:lvl3pPr indent="-330200" lvl="2" marL="1371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F8AC00"/>
              </a:buClr>
              <a:buSzPts val="1600"/>
              <a:buFont typeface="Noto Sans Symbols"/>
              <a:buChar char="▪"/>
              <a:defRPr sz="2400">
                <a:solidFill>
                  <a:srgbClr val="444444"/>
                </a:solidFill>
              </a:defRPr>
            </a:lvl3pPr>
            <a:lvl4pPr indent="-320040" lvl="3" marL="1828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2160">
                <a:solidFill>
                  <a:srgbClr val="444444"/>
                </a:solidFill>
              </a:defRPr>
            </a:lvl4pPr>
            <a:lvl5pPr indent="-320040" lvl="4" marL="22860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rgbClr val="F8AC00"/>
              </a:buClr>
              <a:buSzPts val="1440"/>
              <a:buFont typeface="Noto Sans Symbols"/>
              <a:buChar char="▪"/>
              <a:defRPr sz="2160">
                <a:solidFill>
                  <a:srgbClr val="444444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grpSp>
        <p:nvGrpSpPr>
          <p:cNvPr id="30" name="Google Shape;30;p19"/>
          <p:cNvGrpSpPr/>
          <p:nvPr/>
        </p:nvGrpSpPr>
        <p:grpSpPr>
          <a:xfrm>
            <a:off x="0" y="3"/>
            <a:ext cx="899584" cy="6858001"/>
            <a:chOff x="0" y="0"/>
            <a:chExt cx="1349376" cy="10287001"/>
          </a:xfrm>
        </p:grpSpPr>
        <p:sp>
          <p:nvSpPr>
            <p:cNvPr id="31" name="Google Shape;31;p19"/>
            <p:cNvSpPr/>
            <p:nvPr/>
          </p:nvSpPr>
          <p:spPr>
            <a:xfrm>
              <a:off x="306388" y="5513388"/>
              <a:ext cx="1042988" cy="4773613"/>
            </a:xfrm>
            <a:custGeom>
              <a:rect b="b" l="l" r="r" t="t"/>
              <a:pathLst>
                <a:path extrusionOk="0" h="3007" w="657">
                  <a:moveTo>
                    <a:pt x="657" y="3007"/>
                  </a:moveTo>
                  <a:lnTo>
                    <a:pt x="0" y="3007"/>
                  </a:lnTo>
                  <a:lnTo>
                    <a:pt x="0" y="0"/>
                  </a:lnTo>
                  <a:lnTo>
                    <a:pt x="180" y="0"/>
                  </a:lnTo>
                  <a:lnTo>
                    <a:pt x="657" y="3007"/>
                  </a:lnTo>
                  <a:close/>
                </a:path>
              </a:pathLst>
            </a:custGeom>
            <a:solidFill>
              <a:srgbClr val="F8AC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"/>
                <a:buFont typeface="Calibri"/>
                <a:buNone/>
              </a:pPr>
              <a:r>
                <a:t/>
              </a:r>
              <a:endParaRPr b="0" i="0" sz="54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19"/>
            <p:cNvSpPr/>
            <p:nvPr/>
          </p:nvSpPr>
          <p:spPr>
            <a:xfrm>
              <a:off x="0" y="0"/>
              <a:ext cx="1017588" cy="10287000"/>
            </a:xfrm>
            <a:custGeom>
              <a:rect b="b" l="l" r="r" t="t"/>
              <a:pathLst>
                <a:path extrusionOk="0" h="6480" w="641">
                  <a:moveTo>
                    <a:pt x="641" y="6480"/>
                  </a:moveTo>
                  <a:lnTo>
                    <a:pt x="0" y="6480"/>
                  </a:lnTo>
                  <a:lnTo>
                    <a:pt x="0" y="0"/>
                  </a:lnTo>
                  <a:lnTo>
                    <a:pt x="176" y="0"/>
                  </a:lnTo>
                  <a:lnTo>
                    <a:pt x="641" y="6480"/>
                  </a:lnTo>
                  <a:close/>
                </a:path>
              </a:pathLst>
            </a:custGeom>
            <a:solidFill>
              <a:srgbClr val="0B1944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"/>
                <a:buFont typeface="Calibri"/>
                <a:buNone/>
              </a:pPr>
              <a:r>
                <a:t/>
              </a:r>
              <a:endParaRPr b="0" i="0" sz="54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3" name="Google Shape;33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032246" y="6029231"/>
            <a:ext cx="2570085" cy="56589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4" name="Google Shape;34;p19"/>
          <p:cNvCxnSpPr/>
          <p:nvPr/>
        </p:nvCxnSpPr>
        <p:spPr>
          <a:xfrm flipH="1">
            <a:off x="1452082" y="6383474"/>
            <a:ext cx="7323623" cy="20024"/>
          </a:xfrm>
          <a:prstGeom prst="straightConnector1">
            <a:avLst/>
          </a:prstGeom>
          <a:noFill/>
          <a:ln cap="flat" cmpd="sng" w="9525">
            <a:solidFill>
              <a:srgbClr val="444444"/>
            </a:solidFill>
            <a:prstDash val="solid"/>
            <a:miter lim="80"/>
            <a:headEnd len="sm" w="sm" type="none"/>
            <a:tailEnd len="sm" w="sm" type="none"/>
          </a:ln>
        </p:spPr>
      </p:cxn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8" name="Google Shape;38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0" name="Google Shape;50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2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2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2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5" name="Google Shape;65;p2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81" name="Google Shape;81;p2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2" name="Google Shape;82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8" name="Google Shape;88;p2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9" name="Google Shape;89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1" name="Google Shape;101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1.png"/><Relationship Id="rId5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Relationship Id="rId4" Type="http://schemas.openxmlformats.org/officeDocument/2006/relationships/image" Target="../media/image19.png"/><Relationship Id="rId5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Relationship Id="rId4" Type="http://schemas.openxmlformats.org/officeDocument/2006/relationships/image" Target="../media/image14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"/>
          <p:cNvSpPr txBox="1"/>
          <p:nvPr/>
        </p:nvSpPr>
        <p:spPr>
          <a:xfrm>
            <a:off x="1950849" y="651900"/>
            <a:ext cx="8791500" cy="131055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</a:pPr>
            <a:r>
              <a:rPr b="1" i="0" lang="en-US" sz="480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rPr>
              <a:t>Home learning and keeping your child safe online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1950848" y="5571491"/>
            <a:ext cx="6990600" cy="2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1300"/>
              <a:buFont typeface="Arial"/>
              <a:buNone/>
            </a:pPr>
            <a:r>
              <a:rPr b="1" i="0" lang="en-US" sz="216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rPr>
              <a:t>Kelsie Hawes </a:t>
            </a:r>
            <a:r>
              <a:rPr b="1" i="0" lang="en-US" sz="156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b="1" i="0" sz="1560" u="none" cap="none" strike="noStrike">
              <a:solidFill>
                <a:srgbClr val="0B194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1950849" y="5866945"/>
            <a:ext cx="4697700" cy="2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1300"/>
              <a:buFont typeface="Arial"/>
              <a:buNone/>
            </a:pPr>
            <a:r>
              <a:rPr b="0" i="0" lang="en-US" sz="216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rPr>
              <a:t>Assistant Headteacher</a:t>
            </a:r>
            <a:endParaRPr b="0" i="0" sz="2160" u="none" cap="none" strike="noStrike">
              <a:solidFill>
                <a:srgbClr val="0B194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5865642" y="2483457"/>
            <a:ext cx="4208400" cy="2874154"/>
          </a:xfrm>
          <a:prstGeom prst="rect">
            <a:avLst/>
          </a:prstGeom>
          <a:solidFill>
            <a:srgbClr val="0070C0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Parent consultations next week Monday and Tuesday.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Book on the Arbour app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Scan QR code for instructions.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1071130" y="2483457"/>
            <a:ext cx="4208400" cy="2874154"/>
          </a:xfrm>
          <a:prstGeom prst="rect">
            <a:avLst/>
          </a:prstGeom>
          <a:solidFill>
            <a:srgbClr val="0070C0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Interested in being a parent governor?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Scan the QR code or speak to Amy or David for more information. 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5656" y="3567393"/>
            <a:ext cx="750205" cy="723600"/>
          </a:xfrm>
          <a:prstGeom prst="rect">
            <a:avLst/>
          </a:prstGeom>
          <a:solidFill>
            <a:srgbClr val="0070C0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15" name="Google Shape;11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06202" y="3115032"/>
            <a:ext cx="2085798" cy="1925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2"/>
          <p:cNvSpPr txBox="1"/>
          <p:nvPr>
            <p:ph type="title"/>
          </p:nvPr>
        </p:nvSpPr>
        <p:spPr>
          <a:xfrm>
            <a:off x="1452082" y="1"/>
            <a:ext cx="10152545" cy="13968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Use of technology in school </a:t>
            </a:r>
            <a:endParaRPr/>
          </a:p>
        </p:txBody>
      </p:sp>
      <p:sp>
        <p:nvSpPr>
          <p:cNvPr id="121" name="Google Shape;121;p12"/>
          <p:cNvSpPr txBox="1"/>
          <p:nvPr>
            <p:ph idx="1" type="body"/>
          </p:nvPr>
        </p:nvSpPr>
        <p:spPr>
          <a:xfrm>
            <a:off x="1452082" y="1825626"/>
            <a:ext cx="10152545" cy="3774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40005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</a:pPr>
            <a:r>
              <a:rPr lang="en-US"/>
              <a:t>Used as a learning aid </a:t>
            </a:r>
            <a:endParaRPr/>
          </a:p>
          <a:p>
            <a:pPr indent="-40005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</a:pPr>
            <a:r>
              <a:rPr lang="en-US"/>
              <a:t>Incorporated purposefully into lessons </a:t>
            </a:r>
            <a:endParaRPr/>
          </a:p>
          <a:p>
            <a:pPr indent="-40005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</a:pPr>
            <a:r>
              <a:rPr lang="en-US"/>
              <a:t>Not used for play</a:t>
            </a:r>
            <a:endParaRPr/>
          </a:p>
          <a:p>
            <a:pPr indent="-40005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Char char="•"/>
            </a:pPr>
            <a:r>
              <a:rPr lang="en-US"/>
              <a:t>Filtering – Websites are blocked from school internet</a:t>
            </a:r>
            <a:endParaRPr/>
          </a:p>
          <a:p>
            <a:pPr indent="-40005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700"/>
              <a:buChar char="•"/>
            </a:pPr>
            <a:r>
              <a:rPr lang="en-US"/>
              <a:t>Monitoring – Senso school monitoring system. Captures websites and keystrokes. Checked regularly by the DHT, direct alerts sent to DHT. </a:t>
            </a:r>
            <a:endParaRPr/>
          </a:p>
          <a:p>
            <a:pPr indent="-22860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ts val="27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1"/>
          <p:cNvSpPr txBox="1"/>
          <p:nvPr>
            <p:ph type="title"/>
          </p:nvPr>
        </p:nvSpPr>
        <p:spPr>
          <a:xfrm>
            <a:off x="1452082" y="1"/>
            <a:ext cx="10152545" cy="13968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Smartphone use in schools </a:t>
            </a:r>
            <a:endParaRPr/>
          </a:p>
        </p:txBody>
      </p:sp>
      <p:sp>
        <p:nvSpPr>
          <p:cNvPr id="127" name="Google Shape;127;p11"/>
          <p:cNvSpPr txBox="1"/>
          <p:nvPr>
            <p:ph idx="1" type="body"/>
          </p:nvPr>
        </p:nvSpPr>
        <p:spPr>
          <a:xfrm>
            <a:off x="1452075" y="1825625"/>
            <a:ext cx="6602400" cy="41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92500" lnSpcReduction="20000"/>
          </a:bodyPr>
          <a:lstStyle/>
          <a:p>
            <a:pPr indent="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0090"/>
              <a:buNone/>
            </a:pPr>
            <a:r>
              <a:t/>
            </a:r>
            <a:endParaRPr/>
          </a:p>
          <a:p>
            <a:pPr indent="-374333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2304"/>
              <a:buChar char="•"/>
            </a:pPr>
            <a:r>
              <a:rPr lang="en-US"/>
              <a:t>Enfield policy of no smartphones allowed in schools - primary and secondary </a:t>
            </a:r>
            <a:endParaRPr/>
          </a:p>
          <a:p>
            <a:pPr indent="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0090"/>
              <a:buNone/>
            </a:pPr>
            <a:r>
              <a:t/>
            </a:r>
            <a:endParaRPr/>
          </a:p>
          <a:p>
            <a:pPr indent="-374333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2304"/>
              <a:buChar char="•"/>
            </a:pPr>
            <a:r>
              <a:rPr lang="en-US"/>
              <a:t>‘Brick phones’ </a:t>
            </a:r>
            <a:endParaRPr/>
          </a:p>
          <a:p>
            <a:pPr indent="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0090"/>
              <a:buNone/>
            </a:pPr>
            <a:r>
              <a:t/>
            </a:r>
            <a:endParaRPr/>
          </a:p>
          <a:p>
            <a:pPr indent="-374333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2304"/>
              <a:buChar char="•"/>
            </a:pPr>
            <a:r>
              <a:rPr lang="en-US"/>
              <a:t>Enfield council recommend no smart phone until 14, restricted social media access until 16. </a:t>
            </a:r>
            <a:endParaRPr/>
          </a:p>
          <a:p>
            <a:pPr indent="-22860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3333"/>
              <a:buNone/>
            </a:pPr>
            <a:r>
              <a:t/>
            </a:r>
            <a:endParaRPr/>
          </a:p>
        </p:txBody>
      </p:sp>
      <p:pic>
        <p:nvPicPr>
          <p:cNvPr id="128" name="Google Shape;12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54498" y="1825625"/>
            <a:ext cx="3444850" cy="344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694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39" name="Google Shape;13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0"/>
            <a:ext cx="12151737" cy="6708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703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50" name="Google Shape;150;p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3994" y="0"/>
            <a:ext cx="11638005" cy="5968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12192000" cy="6560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"/>
          <p:cNvSpPr txBox="1"/>
          <p:nvPr>
            <p:ph idx="1" type="body"/>
          </p:nvPr>
        </p:nvSpPr>
        <p:spPr>
          <a:xfrm>
            <a:off x="6290678" y="1825626"/>
            <a:ext cx="4763086" cy="3774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68579" lvl="0" marL="27432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8AC00"/>
              </a:buClr>
              <a:buSzPts val="2700"/>
              <a:buNone/>
            </a:pPr>
            <a:r>
              <a:t/>
            </a:r>
            <a:endParaRPr/>
          </a:p>
        </p:txBody>
      </p:sp>
      <p:pic>
        <p:nvPicPr>
          <p:cNvPr id="162" name="Google Shape;162;p13" title="Screenshot 2026-09-23 at 13.42.59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0650" y="68063"/>
            <a:ext cx="11124576" cy="672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4"/>
          <p:cNvSpPr txBox="1"/>
          <p:nvPr>
            <p:ph type="title"/>
          </p:nvPr>
        </p:nvSpPr>
        <p:spPr>
          <a:xfrm>
            <a:off x="1452082" y="1"/>
            <a:ext cx="10152545" cy="139686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Home Learning </a:t>
            </a:r>
            <a:endParaRPr/>
          </a:p>
        </p:txBody>
      </p:sp>
      <p:sp>
        <p:nvSpPr>
          <p:cNvPr id="168" name="Google Shape;168;p14"/>
          <p:cNvSpPr txBox="1"/>
          <p:nvPr>
            <p:ph idx="1" type="body"/>
          </p:nvPr>
        </p:nvSpPr>
        <p:spPr>
          <a:xfrm>
            <a:off x="1452082" y="1825626"/>
            <a:ext cx="10152600" cy="37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85000" lnSpcReduction="20000"/>
          </a:bodyPr>
          <a:lstStyle/>
          <a:p>
            <a:pPr indent="-372591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7880"/>
              <a:buChar char="•"/>
            </a:pPr>
            <a:r>
              <a:rPr lang="en-US"/>
              <a:t>Set Tuesday, due Monday</a:t>
            </a:r>
            <a:endParaRPr/>
          </a:p>
          <a:p>
            <a:pPr indent="0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8039"/>
              <a:buNone/>
            </a:pPr>
            <a:r>
              <a:t/>
            </a:r>
            <a:endParaRPr/>
          </a:p>
          <a:p>
            <a:pPr indent="-372591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7880"/>
              <a:buChar char="•"/>
            </a:pPr>
            <a:r>
              <a:rPr b="1" lang="en-US"/>
              <a:t>Online: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7880"/>
              <a:buNone/>
            </a:pPr>
            <a:r>
              <a:rPr lang="en-US"/>
              <a:t>MyMaths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7880"/>
              <a:buNone/>
            </a:pPr>
            <a:r>
              <a:rPr lang="en-US"/>
              <a:t>Bug Club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7880"/>
              <a:buNone/>
            </a:pPr>
            <a:r>
              <a:rPr lang="en-US"/>
              <a:t>Times Table Rockstars 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8978"/>
              <a:buNone/>
            </a:pPr>
            <a:r>
              <a:t/>
            </a:r>
            <a:endParaRPr/>
          </a:p>
          <a:p>
            <a:pPr indent="-372591" lvl="0" marL="45720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rgbClr val="F8AC00"/>
              </a:buClr>
              <a:buSzPct val="87880"/>
              <a:buChar char="•"/>
            </a:pPr>
            <a:r>
              <a:rPr b="1" lang="en-US"/>
              <a:t>Home Learning book: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7880"/>
              <a:buNone/>
            </a:pPr>
            <a:r>
              <a:rPr lang="en-US"/>
              <a:t>Spelling</a:t>
            </a:r>
            <a:endParaRPr/>
          </a:p>
          <a:p>
            <a:pPr indent="0" lvl="0" marL="5715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0090"/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h351f6574a8b86896_0_13"/>
          <p:cNvSpPr txBox="1"/>
          <p:nvPr>
            <p:ph type="title"/>
          </p:nvPr>
        </p:nvSpPr>
        <p:spPr>
          <a:xfrm>
            <a:off x="1452082" y="1"/>
            <a:ext cx="10152600" cy="1396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Home Learning - My Maths  </a:t>
            </a:r>
            <a:endParaRPr/>
          </a:p>
        </p:txBody>
      </p:sp>
      <p:sp>
        <p:nvSpPr>
          <p:cNvPr id="174" name="Google Shape;174;h351f6574a8b86896_0_13"/>
          <p:cNvSpPr txBox="1"/>
          <p:nvPr>
            <p:ph idx="1" type="body"/>
          </p:nvPr>
        </p:nvSpPr>
        <p:spPr>
          <a:xfrm>
            <a:off x="3070802" y="4856525"/>
            <a:ext cx="2353800" cy="7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Two logins </a:t>
            </a:r>
            <a:endParaRPr/>
          </a:p>
        </p:txBody>
      </p:sp>
      <p:pic>
        <p:nvPicPr>
          <p:cNvPr id="175" name="Google Shape;175;h351f6574a8b86896_0_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7175" y="1825625"/>
            <a:ext cx="3119924" cy="303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h351f6574a8b86896_0_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04076" y="1804701"/>
            <a:ext cx="3119925" cy="3072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h351f6574a8b86896_0_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10975" y="1825625"/>
            <a:ext cx="4645100" cy="3030901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h351f6574a8b86896_0_13"/>
          <p:cNvSpPr txBox="1"/>
          <p:nvPr>
            <p:ph idx="1" type="body"/>
          </p:nvPr>
        </p:nvSpPr>
        <p:spPr>
          <a:xfrm>
            <a:off x="8155275" y="4947125"/>
            <a:ext cx="3449400" cy="10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Homework tasks set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 </a:t>
            </a:r>
            <a:endParaRPr/>
          </a:p>
        </p:txBody>
      </p:sp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h351f6574a8b86896_0_23"/>
          <p:cNvSpPr txBox="1"/>
          <p:nvPr>
            <p:ph type="title"/>
          </p:nvPr>
        </p:nvSpPr>
        <p:spPr>
          <a:xfrm>
            <a:off x="1452082" y="1"/>
            <a:ext cx="10152600" cy="1396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Home Learning - Bug Club </a:t>
            </a:r>
            <a:endParaRPr/>
          </a:p>
        </p:txBody>
      </p:sp>
      <p:sp>
        <p:nvSpPr>
          <p:cNvPr id="184" name="Google Shape;184;h351f6574a8b86896_0_23"/>
          <p:cNvSpPr txBox="1"/>
          <p:nvPr>
            <p:ph idx="1" type="body"/>
          </p:nvPr>
        </p:nvSpPr>
        <p:spPr>
          <a:xfrm>
            <a:off x="1106077" y="4710275"/>
            <a:ext cx="2353800" cy="7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Log in </a:t>
            </a:r>
            <a:endParaRPr/>
          </a:p>
        </p:txBody>
      </p:sp>
      <p:sp>
        <p:nvSpPr>
          <p:cNvPr id="185" name="Google Shape;185;h351f6574a8b86896_0_23"/>
          <p:cNvSpPr txBox="1"/>
          <p:nvPr>
            <p:ph idx="1" type="body"/>
          </p:nvPr>
        </p:nvSpPr>
        <p:spPr>
          <a:xfrm>
            <a:off x="4435900" y="4685900"/>
            <a:ext cx="3449400" cy="10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Books in ‘My Stuff’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919"/>
              <a:buNone/>
            </a:pPr>
            <a:r>
              <a:rPr lang="en-US"/>
              <a:t> </a:t>
            </a:r>
            <a:endParaRPr/>
          </a:p>
        </p:txBody>
      </p:sp>
      <p:pic>
        <p:nvPicPr>
          <p:cNvPr id="186" name="Google Shape;186;h351f6574a8b86896_0_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48051" y="2172088"/>
            <a:ext cx="4469002" cy="2513824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h351f6574a8b86896_0_23"/>
          <p:cNvSpPr txBox="1"/>
          <p:nvPr>
            <p:ph idx="1" type="body"/>
          </p:nvPr>
        </p:nvSpPr>
        <p:spPr>
          <a:xfrm>
            <a:off x="8567175" y="4784750"/>
            <a:ext cx="34494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77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8978"/>
              <a:buNone/>
            </a:pPr>
            <a:r>
              <a:rPr lang="en-US"/>
              <a:t>Answer comprehension questions by clicking on the bug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88978"/>
              <a:buNone/>
            </a:pPr>
            <a:r>
              <a:rPr lang="en-US"/>
              <a:t> </a:t>
            </a:r>
            <a:endParaRPr/>
          </a:p>
        </p:txBody>
      </p:sp>
      <p:pic>
        <p:nvPicPr>
          <p:cNvPr id="188" name="Google Shape;188;h351f6574a8b86896_0_23" title="Screenshot 2026-09-23 at 13.27.09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31250" y="2073600"/>
            <a:ext cx="3449401" cy="26122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h351f6574a8b86896_0_23" title="Screenshot 2026-09-23 at 13.29.12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1350" y="2686025"/>
            <a:ext cx="2972501" cy="1622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h351f6574a8b86896_0_36"/>
          <p:cNvSpPr txBox="1"/>
          <p:nvPr>
            <p:ph type="title"/>
          </p:nvPr>
        </p:nvSpPr>
        <p:spPr>
          <a:xfrm>
            <a:off x="1452082" y="1"/>
            <a:ext cx="10152600" cy="1396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300"/>
              <a:buFont typeface="Calibri"/>
              <a:buNone/>
            </a:pPr>
            <a:r>
              <a:rPr lang="en-US"/>
              <a:t>Home Learning - Times Table Rockstars </a:t>
            </a:r>
            <a:endParaRPr/>
          </a:p>
        </p:txBody>
      </p:sp>
      <p:sp>
        <p:nvSpPr>
          <p:cNvPr id="195" name="Google Shape;195;h351f6574a8b86896_0_36"/>
          <p:cNvSpPr txBox="1"/>
          <p:nvPr>
            <p:ph idx="1" type="body"/>
          </p:nvPr>
        </p:nvSpPr>
        <p:spPr>
          <a:xfrm>
            <a:off x="1136825" y="1687625"/>
            <a:ext cx="4362000" cy="41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850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71478"/>
              <a:buNone/>
            </a:pPr>
            <a:r>
              <a:rPr lang="en-US" sz="4084"/>
              <a:t>New log in </a:t>
            </a:r>
            <a:endParaRPr sz="4084"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71478"/>
              <a:buNone/>
            </a:pPr>
            <a:r>
              <a:t/>
            </a:r>
            <a:endParaRPr sz="4084"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71478"/>
              <a:buNone/>
            </a:pPr>
            <a:r>
              <a:t/>
            </a:r>
            <a:endParaRPr sz="4084"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71478"/>
              <a:buNone/>
            </a:pPr>
            <a:r>
              <a:rPr lang="en-US" sz="4084"/>
              <a:t>End of Year 4 multiplication check. </a:t>
            </a:r>
            <a:endParaRPr sz="4084"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71478"/>
              <a:buNone/>
            </a:pPr>
            <a:r>
              <a:rPr lang="en-US" sz="4084"/>
              <a:t>Children need to recall all times table facts up to 12x in 6 seconds.</a:t>
            </a:r>
            <a:endParaRPr sz="4084"/>
          </a:p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ct val="90090"/>
              <a:buNone/>
            </a:pPr>
            <a:r>
              <a:t/>
            </a:r>
            <a:endParaRPr/>
          </a:p>
        </p:txBody>
      </p:sp>
      <p:pic>
        <p:nvPicPr>
          <p:cNvPr id="196" name="Google Shape;196;h351f6574a8b86896_0_36" title="Screenshot 2026-09-23 at 13.30.17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75875" y="1848262"/>
            <a:ext cx="5803576" cy="3275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p14:dur="250">
        <p:fade/>
      </p:transition>
    </mc:Choice>
    <mc:Fallback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h351f6574a8b86896_0_2"/>
          <p:cNvSpPr txBox="1"/>
          <p:nvPr>
            <p:ph idx="1" type="body"/>
          </p:nvPr>
        </p:nvSpPr>
        <p:spPr>
          <a:xfrm>
            <a:off x="1452082" y="1825626"/>
            <a:ext cx="10152600" cy="37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2700"/>
              <a:buNone/>
            </a:pPr>
            <a:r>
              <a:t/>
            </a:r>
            <a:endParaRPr/>
          </a:p>
        </p:txBody>
      </p:sp>
      <p:pic>
        <p:nvPicPr>
          <p:cNvPr id="203" name="Google Shape;203;h351f6574a8b86896_0_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5900" y="184177"/>
            <a:ext cx="4848226" cy="6489651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h351f6574a8b86896_0_2"/>
          <p:cNvSpPr txBox="1"/>
          <p:nvPr/>
        </p:nvSpPr>
        <p:spPr>
          <a:xfrm>
            <a:off x="1916476" y="2801812"/>
            <a:ext cx="8791500" cy="594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3600"/>
              <a:buFont typeface="Calibri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h351f6574a8b86896_0_2"/>
          <p:cNvSpPr txBox="1"/>
          <p:nvPr/>
        </p:nvSpPr>
        <p:spPr>
          <a:xfrm>
            <a:off x="1950848" y="5571491"/>
            <a:ext cx="6990600" cy="2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1944"/>
              </a:buClr>
              <a:buSzPts val="1300"/>
              <a:buFont typeface="Arial"/>
              <a:buNone/>
            </a:pPr>
            <a:r>
              <a:rPr b="1" i="0" lang="en-US" sz="1560" u="none" cap="none" strike="noStrike">
                <a:solidFill>
                  <a:srgbClr val="0B1944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b="1" i="0" sz="1560" u="none" cap="none" strike="noStrike">
              <a:solidFill>
                <a:srgbClr val="0B194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h351f6574a8b86896_0_2"/>
          <p:cNvSpPr/>
          <p:nvPr/>
        </p:nvSpPr>
        <p:spPr>
          <a:xfrm>
            <a:off x="5943525" y="1925600"/>
            <a:ext cx="5661300" cy="3252000"/>
          </a:xfrm>
          <a:prstGeom prst="rect">
            <a:avLst/>
          </a:prstGeom>
          <a:solidFill>
            <a:srgbClr val="0070C0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Parent consultations next week Monday and Tuesday. 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1" i="0" sz="2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Book on the Arbour app.</a:t>
            </a:r>
            <a:endParaRPr b="1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h351f6574a8b86896_0_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94325" y="4112500"/>
            <a:ext cx="959700" cy="959700"/>
          </a:xfrm>
          <a:prstGeom prst="rect">
            <a:avLst/>
          </a:prstGeom>
          <a:solidFill>
            <a:srgbClr val="0070C0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8" name="Google Shape;208;h351f6574a8b86896_0_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39800" y="0"/>
            <a:ext cx="1782499" cy="1782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h351f6574a8b86896_0_2"/>
          <p:cNvSpPr txBox="1"/>
          <p:nvPr/>
        </p:nvSpPr>
        <p:spPr>
          <a:xfrm>
            <a:off x="9835975" y="741400"/>
            <a:ext cx="2385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Scan QR code for school website for instructions on how to book. 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2024-09-17T10:12:28Z</dcterms:created>
  <dc:creator>Microsoft Office User</dc:creator>
</cp:coreProperties>
</file>